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0" r:id="rId3"/>
  </p:sldMasterIdLst>
  <p:notesMasterIdLst>
    <p:notesMasterId r:id="rId22"/>
  </p:notesMasterIdLst>
  <p:handoutMasterIdLst>
    <p:handoutMasterId r:id="rId23"/>
  </p:handoutMasterIdLst>
  <p:sldIdLst>
    <p:sldId id="259" r:id="rId4"/>
    <p:sldId id="314" r:id="rId5"/>
    <p:sldId id="352" r:id="rId6"/>
    <p:sldId id="353" r:id="rId7"/>
    <p:sldId id="307" r:id="rId8"/>
    <p:sldId id="351" r:id="rId9"/>
    <p:sldId id="338" r:id="rId10"/>
    <p:sldId id="350" r:id="rId11"/>
    <p:sldId id="354" r:id="rId12"/>
    <p:sldId id="316" r:id="rId13"/>
    <p:sldId id="343" r:id="rId14"/>
    <p:sldId id="344" r:id="rId15"/>
    <p:sldId id="345" r:id="rId16"/>
    <p:sldId id="317" r:id="rId17"/>
    <p:sldId id="341" r:id="rId18"/>
    <p:sldId id="355" r:id="rId19"/>
    <p:sldId id="318" r:id="rId20"/>
    <p:sldId id="282" r:id="rId21"/>
  </p:sldIdLst>
  <p:sldSz cx="9144000" cy="6858000" type="screen4x3"/>
  <p:notesSz cx="6797675" cy="9926638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рий Шилов" initials="ЮШ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438"/>
    <a:srgbClr val="2AB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61439" autoAdjust="0"/>
  </p:normalViewPr>
  <p:slideViewPr>
    <p:cSldViewPr snapToObjects="1" showGuides="1">
      <p:cViewPr varScale="1">
        <p:scale>
          <a:sx n="51" d="100"/>
          <a:sy n="51" d="100"/>
        </p:scale>
        <p:origin x="-22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Насколько велика </a:t>
            </a:r>
            <a:r>
              <a:rPr lang="ru-RU" dirty="0" smtClean="0"/>
              <a:t>вероятность того, </a:t>
            </a:r>
            <a:r>
              <a:rPr lang="ru-RU" dirty="0"/>
              <a:t>что вы предпочтете вуз с мобильными сервисами рядовому вузу?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Насколько велика вероятность, что вы предпочтете вуз с мобильными сервисами рядовому вузу?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Определенно да!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Определенно нет!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26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Каких возможностей вы ожидаете от системы электронной поддержки обучения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Новости вуза</c:v>
                </c:pt>
                <c:pt idx="1">
                  <c:v>Содержимое курсов</c:v>
                </c:pt>
                <c:pt idx="2">
                  <c:v>Расписание</c:v>
                </c:pt>
                <c:pt idx="3">
                  <c:v>Оценки</c:v>
                </c:pt>
                <c:pt idx="4">
                  <c:v>Возможность мобильного доступа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360</c:v>
                </c:pt>
                <c:pt idx="1">
                  <c:v>530</c:v>
                </c:pt>
                <c:pt idx="2">
                  <c:v>540</c:v>
                </c:pt>
                <c:pt idx="3">
                  <c:v>560</c:v>
                </c:pt>
                <c:pt idx="4">
                  <c:v>590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05888"/>
        <c:axId val="73607424"/>
      </c:barChart>
      <c:catAx>
        <c:axId val="7360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607424"/>
        <c:crosses val="autoZero"/>
        <c:auto val="1"/>
        <c:lblAlgn val="ctr"/>
        <c:lblOffset val="100"/>
        <c:noMultiLvlLbl val="0"/>
      </c:catAx>
      <c:valAx>
        <c:axId val="7360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0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14EE-2C7B-4A73-85AA-A6E06034D39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D0959-B7E9-47EE-8CDD-D207F2A03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7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BB25-797C-4150-AF78-68DDE934C29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B601-04C2-4990-9674-3526389A8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0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Здравствуйте, уважаемые коллеги! Меня зовут Юрий Кириллов, я являюсь консультантом компании </a:t>
            </a:r>
            <a:r>
              <a:rPr lang="en-US" baseline="0" dirty="0" smtClean="0"/>
              <a:t>VP GROUP.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 радостью приветствую вас на сегодняшнем</a:t>
            </a:r>
            <a:r>
              <a:rPr lang="en-US" baseline="0" dirty="0" smtClean="0"/>
              <a:t> </a:t>
            </a:r>
            <a:r>
              <a:rPr lang="ru-RU" baseline="0" dirty="0" smtClean="0"/>
              <a:t>мастер-классе, посвященном мобильным решениям </a:t>
            </a:r>
            <a:r>
              <a:rPr lang="en-US" baseline="0" dirty="0" smtClean="0"/>
              <a:t>Blackboard, </a:t>
            </a:r>
            <a:r>
              <a:rPr lang="ru-RU" baseline="0" dirty="0" smtClean="0"/>
              <a:t>призванным повысить удобство и эффективность обучения в сфере высшего образования.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3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Компанией </a:t>
            </a:r>
            <a:r>
              <a:rPr lang="en-US" sz="220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Blackboard</a:t>
            </a:r>
            <a:r>
              <a:rPr lang="en-US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разработана линия мобильных приложений, объединенная в платформу </a:t>
            </a:r>
            <a:r>
              <a:rPr lang="en-US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Blackboard Mobile. </a:t>
            </a:r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Платформа предусматривает два независимых решения: </a:t>
            </a:r>
            <a:r>
              <a:rPr lang="en-US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Blackboard Mobile Learn </a:t>
            </a:r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и </a:t>
            </a:r>
            <a:r>
              <a:rPr lang="en-US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Blackboard Mobile Central.</a:t>
            </a:r>
            <a:endParaRPr lang="en-US" sz="220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99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7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Learn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предназначено, главным образом, для доступа к содержимому электронных учебных курсов, хранящихся 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Learn.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мобильного приложения вы получаете полный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 к содержимому электронных учебных курсов, в которых участвуете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сказал, что сдача контрольных заданий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может быть интересной? С помощью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Mobile Learn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студенты получают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возможность сдавать тесты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Learn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красивом и удобном интерфейсе с помощью своих устройств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тест, имеющий совместимые типы вопросов, может быть сдан с помощью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Mobile Learn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студенты могут выбирать опции по получению автоматических персональных уведомлений, доставляемых прямо на их мобильные устройства. Можно настроить уведомления о новых объявлениях на курсах, новых оценках и тестах и многое другое. Больше не нужно постоянно вручную проверять новости и события электронных учебных курсов. Теперь, активность курсов сама приходит к Вам.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Приближается крайний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срок сдачи теста? Занятие отменено? С помощью уведомлений преподаватели могут публиковать новости, которые должны знать студенты.  Студенты имеют постоянный доступ к последним объявлениям, а инструкторы могут публиковать их в любое время, в любом месте.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Студенты теперь могут проверить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результаты последней контрольной работы и оценку по домашней работе с помощью Мобильного Центра оценок.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того, им будут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отправляться моментальные уведомления, как только задания оценены. Прошло то время, когда студенты ходят кругами и не находят себе место в ожидании следующего занятия, где будут объявлены оценки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Инструкторы могут помогать своим студентам отслеживать и управлять выполнением различных заданий и назначений - от необходимости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сдать домашнее задание до необходимости приобретения учебных материалов. Средство «Назначение» позволяет студентам помечать начатые и законченные назначения.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обсуждений – ключевое средство коммуникации для вовлечения и мотивации студентов. Это – форум для студентов, предназначенный для задавания вопросов и общения друг с другом и преподавателем по тематике курса. Студенты и преподаватели могут с легкостью просматривать и создавать новые сообщения. Приятным бонусом является возможность добавления медиа-содержимого к создаваемым сообщениям.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Студенты могут просматривать медиа-содержимое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своих курсов прямо на своих мобильных устройств, используя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Learn Mobile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другие приложения, поддерживающие просмотр загруженного содержимого.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Однокурсники могут просматривать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блоги друг друга и комментировать записи в них. При этом также предусмотрена возможность присоединения медиа-контента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(Android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также как и иных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файлов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(Android).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Раскрыться каждому студенту курса помогут журналы,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которые предназначены для персонального онлайн общения студента и преподавателя. Преподаватели могут воспользоваться этим средством для комментирования содержимого студенческих журналов.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Список участников курса позволит учащимся быстро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просмотреть список однокурсников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 можете интегрировать свое мобильное приложение к учетной записью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Dropbox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Студенты и преподаватели могут с легкостью управлять важными файлами курса, не покидая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Learn Mobile.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 также добавлять содержимое из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Dropbox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обсуждения и блоги всего одним кликом!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54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Mobile Central,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свою очередь, является визитной карточкой вуза в Интернет-пространстве и может стать мощным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имиджевым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проектом. Причем целевой аудиторией этого приложения являются как абитуриенты, так и преподаватели и студенты – в приложении найдется интересный раздел для каждого.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Потеряться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теперь невозможно! Найдите свое положение на карте кампуса и проложите требуемый маршрут. Прогуляйтесь виртуально по территории учебного заведения, будучи в любом месте земного шара!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Исследуйте свой кампус по-новому!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Дополненная реальность для карт и виртуальных туров расширяет возможности камеры Вашего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Включив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сможете точно идентифицировать здание перед Вами. Щелкнув по виртуальной заметке на экране, узнайте интересные факты и историю этого здания, время работы и многое другое!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каждое учебное заведение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каждый день проводить экскурсии по своей территории для всех желающих. Для разрушения барьеров используйте средство виртуальных туров и позвольте всем желающим исследовать кампус с помощью мобильных устройств. Создавайте набор интерактивных тематических туров, сопровождаемых текстом, аудио и видео - и пользователи смогут получить незабываемый опыт индивидуальной экскурсии по кампусу.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Скажите «прощай!» стоянию под дождем в ожидании автобуса!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Потому что теперь вся последняя информация у вас на ладони. Просматривайте маршруты, расписания, остановки и местоположение автобусов в реальном времени! Используйте информацию о времени, необходимым для достижения остановки, чтобы быть уверенным в том, что вы никогда больше не опоздаете или промокнете.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столовых до библиотек, общежитий до аудиторий, средство «Места интереса» снабдит Вас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всей необходимой информацией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Просматривайте время работы, доступные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способы оплаты, меню и многое другое! Просматривайте категории, затем непринужденно перейдите на Карту, чтобы определить их местоположение на карте.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Непринужденно просматривайте каталог курсов по темам, уровням курсов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иным критериям. Перейдите напрямую к профилю преподавателя в разделе «Список контактов», найдите учебный класс на «Карте кампуса» и пометьте те курсы, которые вас интересуют и к которым вы хотели бы вернуться в дальнейшем.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Теперь, каждый член общины кампуса всего лишь в клике от вас. Просматривайте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«Список контактов» для поиска студентов, работников факультета, администраторов и т.д. Напишите электронное письмо или позвоните прямо из приложения. Сохраните контактную информацию в записной книжке телефона и перейдите к «Карте кампуса», чтобы найти местонахождение кабинета профессора или корпус общежития своего друга.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Мечты спортивных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болельщиков сбываются! Где бы Вы не находились, не пропускайте объявления о новой игре институтской команды, узнавайте последний счет, просматривайте статистику, получайте последние новости и анонсы спортивных мероприятий!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что-либо происходит в кампусе или вокруг него, новость об этом будет в разделе «Мероприятия». Ищите интересующие вас события, помечайте их для возврата к ним в дальнейшем и даже просматривайте места, где они будут происходить! Используйте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вашего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просмотра событий поблизости и добавляйте их в свой календарь. Возникли вопросы? Напишите письмо или позвоните организатору мероприятия прямо из приложения!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Держать руку на пульсе своего кампуса никогда еще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было так просто. С разделом «Новости» вы можете настроить отслеживание наиболее интересующих вас новостей и заголовков в любом месте и в любое время. Нет необходимости переключаться на встроенный браузер, т.к. вы можете читать статьи прямо в приложении!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Теперь, вы сможете пролистать любую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книгу имеющуюся в библиотеке прямо на своем смартфоне! Просматривайте весь каталог книг, периодических изданий и прочего содержимого в удобное для вас время! Узнайте дополнительную информацию о регистрационном номере издания, авторе и режиме защиты авторских прав. Проверьте наличие интересующей вас книги и найдите расположение библиотеки на карте кампуса. В случае возникновения вопросов, позвоните библиотекарю, прямо из приложения.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Просматривайте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скачивайте на свой смартфон фотографии университета, делитесь ими со своими друзьями и близкими, установите в качестве обоев рабочего стола.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запоминающиеся публичные выступления, видео с событий кампуса, аудио и видео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подкасты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все это у вас под рукой в разделе «Видео». Ищите, слушайте и смотрите в любое время и в любом месте!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быстрого доступа к важным телефонным номерам и вебсайтам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предусмотрен раздел «Экстренный вызов». Звоните прямо из приложения и получите необходимую помощь!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Получите доступ к важным страницам одним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кликом. Перейдите на страницу выпускников, сайт продажи билетов на спортивные мероприятия, страницу парковки и т.д. Настраивайте для каждой ссылки свою иконку для быстрого поиска в дальнейшем.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Создавайте и интегрируйте собственные модули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Mobile Central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Набора разработки приложений (НРП). НРП доступен как для клиентов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Mobile Central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и для коммерческих партнеров, интересующихся внедрением в приложение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Blackboard Mobile Central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приложений для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отображение модулей приложения так, как удобно именно вам. Просто нажмите на несколько секунд интересующую вас иконку и перетащите ее на новое место.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9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План</a:t>
            </a:r>
            <a:r>
              <a:rPr lang="ru-RU" b="1" baseline="0" dirty="0" smtClean="0"/>
              <a:t> демонстрации: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en-US" u="sng" baseline="0" dirty="0" smtClean="0"/>
              <a:t>Blackboard Mobile Learn</a:t>
            </a:r>
          </a:p>
          <a:p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Вход в систему с помощью </a:t>
            </a:r>
            <a:r>
              <a:rPr lang="en-US" baseline="0" dirty="0" smtClean="0"/>
              <a:t>Bb Mobile Learn</a:t>
            </a:r>
            <a:r>
              <a:rPr lang="ru-RU" baseline="0" dirty="0" smtClean="0"/>
              <a:t> под учетной записью студента.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Просмотр списка курсов, выбор избранных курсов и работа с ними (курсы Истории и Веб-дизайна).</a:t>
            </a:r>
          </a:p>
          <a:p>
            <a:pPr marL="228600" indent="-228600">
              <a:buAutoNum type="arabicPeriod"/>
            </a:pPr>
            <a:r>
              <a:rPr lang="ru-RU" dirty="0" smtClean="0"/>
              <a:t>Просмотр</a:t>
            </a:r>
            <a:r>
              <a:rPr lang="ru-RU" baseline="0" dirty="0" smtClean="0"/>
              <a:t> объявлений курса.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Просмотр списка задач на курсе.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Выполнение задач согласно списка с сопутствующими отметками об их статусе («выполняется», «завершен»):</a:t>
            </a:r>
          </a:p>
          <a:p>
            <a:pPr marL="685800" lvl="1" indent="-228600">
              <a:buAutoNum type="arabicPeriod"/>
            </a:pPr>
            <a:r>
              <a:rPr lang="ru-RU" b="1" baseline="0" dirty="0" smtClean="0"/>
              <a:t>Уведомления мобильного приложения. </a:t>
            </a:r>
            <a:r>
              <a:rPr lang="ru-RU" baseline="0" dirty="0" smtClean="0"/>
              <a:t>Настройка уведомлений приложения</a:t>
            </a:r>
          </a:p>
          <a:p>
            <a:pPr marL="685800" lvl="1" indent="-228600">
              <a:buAutoNum type="arabicPeriod"/>
            </a:pPr>
            <a:r>
              <a:rPr lang="ru-RU" b="1" dirty="0" smtClean="0"/>
              <a:t>Контрольные задания.</a:t>
            </a:r>
            <a:r>
              <a:rPr lang="ru-RU" dirty="0" smtClean="0"/>
              <a:t> Выполнение</a:t>
            </a:r>
            <a:r>
              <a:rPr lang="ru-RU" baseline="0" dirty="0" smtClean="0"/>
              <a:t> теста, совместимого с мобильными устройствами.</a:t>
            </a:r>
          </a:p>
          <a:p>
            <a:pPr marL="685800" lvl="1" indent="-228600">
              <a:buAutoNum type="arabicPeriod"/>
            </a:pPr>
            <a:r>
              <a:rPr lang="ru-RU" b="1" baseline="0" dirty="0" smtClean="0"/>
              <a:t>Центр оценок.</a:t>
            </a:r>
            <a:r>
              <a:rPr lang="ru-RU" baseline="0" dirty="0" smtClean="0"/>
              <a:t> Просмотр оценки в Центре оценок.</a:t>
            </a:r>
          </a:p>
          <a:p>
            <a:pPr marL="685800" lvl="1" indent="-228600">
              <a:buAutoNum type="arabicPeriod"/>
            </a:pPr>
            <a:r>
              <a:rPr lang="ru-RU" b="1" baseline="0" dirty="0" smtClean="0"/>
              <a:t>Блоги.</a:t>
            </a:r>
            <a:r>
              <a:rPr lang="ru-RU" baseline="0" dirty="0" smtClean="0"/>
              <a:t> Написать в Блоге сообщение на заданную тему.</a:t>
            </a:r>
          </a:p>
          <a:p>
            <a:pPr marL="685800" lvl="1" indent="-228600">
              <a:buAutoNum type="arabicPeriod"/>
            </a:pPr>
            <a:r>
              <a:rPr lang="ru-RU" b="1" baseline="0" dirty="0" smtClean="0"/>
              <a:t>Прикрепление содержимого к сообщениям.</a:t>
            </a:r>
            <a:r>
              <a:rPr lang="ru-RU" baseline="0" dirty="0" smtClean="0"/>
              <a:t> Обозначить возможность прикрепления файлов к сообщениям блога.</a:t>
            </a:r>
          </a:p>
          <a:p>
            <a:pPr marL="685800" lvl="1" indent="-228600">
              <a:buAutoNum type="arabicPeriod"/>
            </a:pPr>
            <a:r>
              <a:rPr lang="ru-RU" b="1" baseline="0" dirty="0" smtClean="0"/>
              <a:t>Комментирование блогов.</a:t>
            </a:r>
            <a:r>
              <a:rPr lang="ru-RU" baseline="0" dirty="0" smtClean="0"/>
              <a:t> Прокомментировать чье-либо сообщение в блоге.</a:t>
            </a:r>
          </a:p>
          <a:p>
            <a:pPr marL="685800" lvl="1" indent="-228600">
              <a:buAutoNum type="arabicPeriod"/>
            </a:pPr>
            <a:r>
              <a:rPr lang="ru-RU" b="1" dirty="0" smtClean="0"/>
              <a:t>Журналы.</a:t>
            </a:r>
            <a:r>
              <a:rPr lang="ru-RU" dirty="0" smtClean="0"/>
              <a:t> Перейти к своему журналу</a:t>
            </a:r>
            <a:r>
              <a:rPr lang="ru-RU" baseline="0" dirty="0" smtClean="0"/>
              <a:t> и создать там новое сообщение.</a:t>
            </a:r>
          </a:p>
          <a:p>
            <a:pPr marL="685800" lvl="1" indent="-228600">
              <a:buAutoNum type="arabicPeriod"/>
            </a:pPr>
            <a:r>
              <a:rPr lang="ru-RU" b="1" baseline="0" dirty="0" smtClean="0"/>
              <a:t>Просмотр учебного содержимого курсов.</a:t>
            </a:r>
            <a:r>
              <a:rPr lang="ru-RU" baseline="0" dirty="0" smtClean="0"/>
              <a:t> Просмотреть и скачать файл на курсе.</a:t>
            </a:r>
          </a:p>
          <a:p>
            <a:pPr marL="685800" lvl="1" indent="-228600">
              <a:buAutoNum type="arabicPeriod"/>
            </a:pPr>
            <a:r>
              <a:rPr lang="ru-RU" b="1" baseline="0" dirty="0" smtClean="0"/>
              <a:t>Участие в форумах.</a:t>
            </a:r>
            <a:r>
              <a:rPr lang="ru-RU" baseline="0" dirty="0" smtClean="0"/>
              <a:t> Создать новую ветку форума на тему разделения по подгруппам в рамках курса. Написать сообщение и прикрепить к нему файл.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 smtClean="0"/>
              <a:t>Blackboard Mobile Central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Вход в мобильное приложение Стэнфорда.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Карта кампуса. </a:t>
            </a:r>
            <a:r>
              <a:rPr lang="ru-RU" baseline="0" dirty="0" smtClean="0"/>
              <a:t>Поиск зданий, просмотр данных о них, построение маршрута.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Фото кампуса. </a:t>
            </a:r>
            <a:r>
              <a:rPr lang="ru-RU" baseline="0" dirty="0" smtClean="0"/>
              <a:t>Добавление фото в </a:t>
            </a:r>
            <a:r>
              <a:rPr lang="ru-RU" baseline="0" dirty="0" err="1" smtClean="0"/>
              <a:t>медиатеку</a:t>
            </a:r>
            <a:r>
              <a:rPr lang="en-US" baseline="0" dirty="0" smtClean="0"/>
              <a:t> </a:t>
            </a:r>
            <a:r>
              <a:rPr lang="ru-RU" baseline="0" dirty="0" smtClean="0"/>
              <a:t>устройства.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Видео кампуса.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Виртуальные туры</a:t>
            </a:r>
            <a:r>
              <a:rPr lang="ru-RU" baseline="0" dirty="0" smtClean="0"/>
              <a:t> по кампусу.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Места интереса. </a:t>
            </a:r>
            <a:r>
              <a:rPr lang="en-US" baseline="0" dirty="0" smtClean="0"/>
              <a:t>Places of interest - Fountains</a:t>
            </a:r>
            <a:r>
              <a:rPr lang="ru-RU" baseline="0" dirty="0" smtClean="0"/>
              <a:t> – </a:t>
            </a:r>
            <a:r>
              <a:rPr lang="en-US" baseline="0" dirty="0" smtClean="0"/>
              <a:t>Gunn Courtyard Fountain</a:t>
            </a:r>
            <a:endParaRPr lang="ru-RU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Список курсов </a:t>
            </a:r>
            <a:r>
              <a:rPr lang="ru-RU" b="0" baseline="0" dirty="0" smtClean="0"/>
              <a:t>и связанные с ними данные.</a:t>
            </a:r>
            <a:r>
              <a:rPr lang="ru-RU" b="1" baseline="0" dirty="0" smtClean="0"/>
              <a:t> </a:t>
            </a:r>
            <a:r>
              <a:rPr lang="ru-RU" baseline="0" dirty="0" smtClean="0"/>
              <a:t>Инженерная школа – </a:t>
            </a:r>
            <a:r>
              <a:rPr lang="en-US" baseline="0" dirty="0" smtClean="0"/>
              <a:t>Computer Science – The Business in the Internet – </a:t>
            </a:r>
            <a:r>
              <a:rPr lang="en-US" baseline="0" dirty="0" err="1" smtClean="0"/>
              <a:t>Gio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Wiederhold</a:t>
            </a:r>
            <a:endParaRPr lang="en-US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Новости. </a:t>
            </a:r>
            <a:r>
              <a:rPr lang="ru-RU" baseline="0" dirty="0" smtClean="0"/>
              <a:t>Просмотр новости прямо в приложении.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Спортивные новости. </a:t>
            </a:r>
            <a:r>
              <a:rPr lang="ru-RU" baseline="0" dirty="0" smtClean="0"/>
              <a:t>Просмотр анонса спортивных мероприятий. Просмотр счета игр.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Календарь событий. </a:t>
            </a:r>
            <a:r>
              <a:rPr lang="ru-RU" baseline="0" dirty="0" smtClean="0"/>
              <a:t>Добавление события в календарь устройства.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Библиотека. </a:t>
            </a:r>
            <a:r>
              <a:rPr lang="ru-RU" baseline="0" dirty="0" smtClean="0"/>
              <a:t>Поиск книги по Биологии.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0" baseline="0" dirty="0" smtClean="0"/>
              <a:t>Настройка отображения </a:t>
            </a:r>
            <a:r>
              <a:rPr lang="ru-RU" baseline="0" dirty="0" smtClean="0"/>
              <a:t>блоков приложения.</a:t>
            </a: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685800" lvl="1" indent="-228600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 smtClean="0"/>
              <a:t>Еще одним мобильным приложением,</a:t>
            </a:r>
            <a:r>
              <a:rPr lang="ru-RU" baseline="0" dirty="0" smtClean="0"/>
              <a:t> предлагаемым </a:t>
            </a:r>
            <a:r>
              <a:rPr lang="en-US" baseline="0" dirty="0" smtClean="0"/>
              <a:t>Blackboard, </a:t>
            </a:r>
            <a:r>
              <a:rPr lang="ru-RU" baseline="0" dirty="0" smtClean="0"/>
              <a:t>является </a:t>
            </a:r>
            <a:r>
              <a:rPr lang="en-US" baseline="0" dirty="0" smtClean="0"/>
              <a:t>Blackboard Collaborate Mobile.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9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 smtClean="0">
                <a:effectLst/>
              </a:rPr>
              <a:t>С</a:t>
            </a:r>
            <a:r>
              <a:rPr lang="ru-RU" baseline="0" dirty="0" smtClean="0">
                <a:effectLst/>
              </a:rPr>
              <a:t> его помощью каждый желающий сможет участвовать в онлайн конференциях и </a:t>
            </a:r>
            <a:r>
              <a:rPr lang="ru-RU" baseline="0" dirty="0" err="1" smtClean="0">
                <a:effectLst/>
              </a:rPr>
              <a:t>вебинарах</a:t>
            </a:r>
            <a:r>
              <a:rPr lang="ru-RU" baseline="0" dirty="0" smtClean="0">
                <a:effectLst/>
              </a:rPr>
              <a:t> с помощью мобильного устройства, работающего на платформе </a:t>
            </a:r>
            <a:r>
              <a:rPr lang="en-US" baseline="0" dirty="0" err="1" smtClean="0">
                <a:effectLst/>
              </a:rPr>
              <a:t>iOS</a:t>
            </a:r>
            <a:r>
              <a:rPr lang="en-US" baseline="0" dirty="0" smtClean="0">
                <a:effectLst/>
              </a:rPr>
              <a:t>, </a:t>
            </a:r>
            <a:r>
              <a:rPr lang="ru-RU" baseline="0" dirty="0" smtClean="0">
                <a:effectLst/>
              </a:rPr>
              <a:t>а в скором времени и </a:t>
            </a:r>
            <a:r>
              <a:rPr lang="en-US" baseline="0" dirty="0" smtClean="0">
                <a:effectLst/>
              </a:rPr>
              <a:t>Android.</a:t>
            </a:r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effectLst/>
              </a:rPr>
              <a:t>Присоединяйтесь</a:t>
            </a:r>
            <a:r>
              <a:rPr lang="ru-RU" baseline="0" dirty="0" smtClean="0">
                <a:effectLst/>
              </a:rPr>
              <a:t> к онлайн сессиям, переходя прямо по ссылке из электронной почты, приглашения календаря или системы управления электронным обучением. Участвуйте в работе сессии с помощью аудио и текстового чата</a:t>
            </a:r>
            <a:r>
              <a:rPr lang="en-US" dirty="0" smtClean="0">
                <a:effectLst/>
              </a:rPr>
              <a:t>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effectLst/>
              </a:rPr>
              <a:t>Просматривайте</a:t>
            </a:r>
            <a:r>
              <a:rPr lang="ru-RU" baseline="0" dirty="0" smtClean="0">
                <a:effectLst/>
              </a:rPr>
              <a:t> профили коллег по сессии и состояние их панелей обратной связи в режиме реального времени.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effectLst/>
              </a:rPr>
              <a:t>Вы никогда не почувствуете, что про вас забыли, так как у вас имеются возможности интерактивного взаимодействия с помощью учебной доски сессии, общего использования приложений, участия в группах и опросах</a:t>
            </a:r>
            <a:r>
              <a:rPr lang="en-US" dirty="0" smtClean="0">
                <a:effectLst/>
              </a:rPr>
              <a:t>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effectLst/>
              </a:rPr>
              <a:t>Какой бы ни была стратегия учебного заведения с точки</a:t>
            </a:r>
            <a:r>
              <a:rPr lang="ru-RU" baseline="0" dirty="0" smtClean="0">
                <a:effectLst/>
              </a:rPr>
              <a:t> зрения использования системы управления электронным обучением, студенты могут переходить к онлайн сессиям по ссылкам из любой системы электронного обучения.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effectLst/>
              </a:rPr>
              <a:t>Доступ к учебным</a:t>
            </a:r>
            <a:r>
              <a:rPr lang="ru-RU" baseline="0" dirty="0" smtClean="0">
                <a:effectLst/>
              </a:rPr>
              <a:t> записям на любом мобильном устройстве, в любом удобном для слушателя месте.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91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Вход</a:t>
            </a:r>
            <a:r>
              <a:rPr lang="ru-RU" baseline="0" dirty="0" smtClean="0"/>
              <a:t> в онлайн сессию (мой личный кабинет)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Виртуальная доска. Разворот на весь экран.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Список контактов.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Эмоции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Чат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Включение микрофона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Настройки участия в сессии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5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6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И начну</a:t>
            </a:r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я сразу с вопроса: ч</a:t>
            </a:r>
            <a:r>
              <a:rPr lang="ru-RU" sz="220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ем обусловлена</a:t>
            </a:r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необходимость внедрения мобильных решений в образовательный процесс? Под мобильными решениями я буду понимать возможности доступа к различному учебному содержимому с помощью мобильных устройств.</a:t>
            </a:r>
          </a:p>
          <a:p>
            <a:pPr eaLnBrk="1" hangingPunct="1"/>
            <a:endParaRPr lang="ru-RU" sz="2200" baseline="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А ответ очень прост! Посмотрите на своих сегодняшних студентов: все они живут в мире коротких текстовых сообщений и социальных сетей… Некоторые обмениваются сообщениями электронной почты…</a:t>
            </a:r>
            <a:endParaRPr lang="en-US" sz="220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Arial" charset="0"/>
                <a:ea typeface="ＭＳ Ｐゴシック" charset="-128"/>
                <a:cs typeface="ＭＳ Ｐゴシック" charset="-128"/>
              </a:rPr>
              <a:t>… а большинство вообще</a:t>
            </a:r>
            <a:r>
              <a:rPr lang="ru-RU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уже не пользуются электронной почтой! «А зачем, если есть социальные сети?» - говорят они!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F61A-7ABD-E742-B4D2-D5AC2E59A1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История мобильных приложений началась именно с приложений для доступа к социальным сектам, извиняюсь, сетям! Вслед за этой одержимостью социальными медиа стали подтягиваться и другие мобильные приложения, которые сегодня не меньше захватывают пользователей. Сегодняшние студенты уже на 9% (акцент) больше времени тратят на использование мобильных приложений, а не просто на блуждание по сети Интернет.</a:t>
            </a:r>
          </a:p>
          <a:p>
            <a:pPr lvl="0"/>
            <a:endParaRPr lang="ru-RU" baseline="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0"/>
            <a:r>
              <a:rPr lang="ru-RU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Хотя, конечно же, социальные сети сдаваться не собираются и удерживают первые позиции: среднестатистический пользователь тратит почти 5 часов на социальные медиа – больше, чем на прочтение и отправку электронных писем.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Естественно,</a:t>
            </a:r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эти факты не могли не сказаться на росте рынка смарт-устройств, в частности, смартфонов. Статистика показывает, что рост рынка смартфонов уже в 10 раз превышает рост рынка ПК в 1980-х годах. Трудно себе представить, что рост количества смартфонов троекратно превышает рост числа пользователей социальных сетей! Собственно, в социальных сетях зарегистрирован почти каждый, теперь идет процесс «подтягивания» мобильных гаджетов для доступа к этим социальным сетям.</a:t>
            </a:r>
          </a:p>
          <a:p>
            <a:pPr eaLnBrk="1" hangingPunct="1"/>
            <a:endParaRPr lang="ru-RU" sz="2200" baseline="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К чему это я? А к тому, что на этом фоне коренных изменений в сфере коммуникаций, информационных и мобильных технологий, сфера образования до сих пор остается достаточно консервативной. </a:t>
            </a:r>
          </a:p>
          <a:p>
            <a:pPr eaLnBrk="1" hangingPunct="1"/>
            <a:endParaRPr lang="ru-RU" sz="2200" baseline="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Конечно, вы можете возразить, что студенты занимаются на компьютерных тренажерах, в компьютерных классах сдают тесты в режиме реального времени, имеют доступ к набитым лекциям и т.д. и т.п. Но этого мало! Сегодняшние студенты хотят большего! Они хотят иметь доступ к учебному содержимому не только в учебной аудитории или дома за своим компьютером, но также и на своем мобильном устройстве! Ведь оно УЖЕ так много умеет! Так пусть научится получать доступ к электронному учебному содержимому!</a:t>
            </a:r>
          </a:p>
        </p:txBody>
      </p:sp>
    </p:spTree>
    <p:extLst>
      <p:ext uri="{BB962C8B-B14F-4D97-AF65-F5344CB8AC3E}">
        <p14:creationId xmlns:p14="http://schemas.microsoft.com/office/powerpoint/2010/main" val="49509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спросим самих студентов! Более половины предпочтут вуз с возможностями мобильного доступа к учебному содержимому, еще четверть склоняется к этому!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3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При</a:t>
            </a:r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этом не нужно думать, что если в вузе уже внедрена система электронной поддержки обучения, то дело в шляпе. Статистика гласит, что даже имея подобную систему под руками, студенты очень хотят получить мобильный доступ к ней!</a:t>
            </a:r>
          </a:p>
          <a:p>
            <a:pPr eaLnBrk="1" hangingPunct="1"/>
            <a:endParaRPr lang="ru-RU" sz="2200" baseline="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ru-RU" sz="2200" baseline="0" dirty="0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Многие вузы, особенно на Западе, почувствовали эту тенденцию и начали предлагать своим студентам мобильные решения. Более того, там мобильные технологии в образовании – уже стали данностью и необходимостью. И вуз, у которого их нет, рискует прийти вот к этому…</a:t>
            </a:r>
            <a:endParaRPr lang="en-US" sz="220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8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</a:t>
            </a:r>
          </a:p>
          <a:p>
            <a:endParaRPr lang="ru-RU" dirty="0" smtClean="0"/>
          </a:p>
          <a:p>
            <a:r>
              <a:rPr lang="ru-RU" dirty="0" smtClean="0"/>
              <a:t>Вы скажете:</a:t>
            </a:r>
            <a:r>
              <a:rPr lang="ru-RU" baseline="0" dirty="0" smtClean="0"/>
              <a:t> «Нам до Запада еще далеко!». Но мы живем в едином информационном пространстве. Российские студенты в смысле запросов уже не отстают от западных сверстников. Но, что самое главное, тренд мобильных технологий в образовании стали подхватывать и наши отечественные учебные заведения. Если игнорировать современные тенденции и запросы, вы рискуете привести свой вуз к такому же результату. А это – сокращение финансирования, снижение рейтинга и прочие неприятные последствия.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9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Извечный вопрос: «Что </a:t>
            </a:r>
            <a:r>
              <a:rPr lang="ru-RU" baseline="0" dirty="0" smtClean="0"/>
              <a:t>делать?»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Решение довольно прямолинейное, почти как раскрасить кубик </a:t>
            </a:r>
            <a:r>
              <a:rPr lang="ru-RU" baseline="0" dirty="0" err="1" smtClean="0"/>
              <a:t>Рубика</a:t>
            </a:r>
            <a:r>
              <a:rPr lang="ru-RU" baseline="0" dirty="0" smtClean="0"/>
              <a:t>: раз студенты хотят мобильные приложения, нужно их им дать! Только где их взять? На самом деле, все уже придумано!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B601-04C2-4990-9674-3526389A8A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9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делен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416675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E0673FDC-6507-4E4A-B33E-D64B8036F8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804" y="-544116"/>
            <a:ext cx="11733609" cy="41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селень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416675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E0673FDC-6507-4E4A-B33E-D64B8036F8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804" y="-544116"/>
            <a:ext cx="11733609" cy="41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77" y="3388233"/>
            <a:ext cx="743712" cy="792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50" y="3356179"/>
            <a:ext cx="1048450" cy="8009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73" y="1862683"/>
            <a:ext cx="838539" cy="1515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6" y="4923736"/>
            <a:ext cx="1238751" cy="1705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" y="5188147"/>
            <a:ext cx="1143160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1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ост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21438"/>
            <a:ext cx="2133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0"/>
            <a:ext cx="301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/>
          <a:lstStyle>
            <a:lvl1pPr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7772400" y="6324600"/>
            <a:ext cx="1268413" cy="477838"/>
          </a:xfrm>
        </p:spPr>
        <p:txBody>
          <a:bodyPr/>
          <a:lstStyle>
            <a:lvl1pPr>
              <a:defRPr sz="2000" b="1">
                <a:solidFill>
                  <a:srgbClr val="2AB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8B0707-C6BF-46AC-9FBA-E61D6EBBF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289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28600"/>
            <a:ext cx="822960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0" i="0" cap="none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Arial Bold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836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03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4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67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3793" y="6263946"/>
            <a:ext cx="594061" cy="365125"/>
          </a:xfrm>
          <a:prstGeom prst="rect">
            <a:avLst/>
          </a:prstGeom>
        </p:spPr>
        <p:txBody>
          <a:bodyPr/>
          <a:lstStyle/>
          <a:p>
            <a:fld id="{36BD16B9-760D-40D6-934E-DC6B2DD7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3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_purple.jpg"/>
          <p:cNvPicPr>
            <a:picLocks noChangeAspect="1"/>
          </p:cNvPicPr>
          <p:nvPr/>
        </p:nvPicPr>
        <p:blipFill rotWithShape="1">
          <a:blip r:embed="rId8"/>
          <a:srcRect l="69167"/>
          <a:stretch/>
        </p:blipFill>
        <p:spPr>
          <a:xfrm>
            <a:off x="6324600" y="0"/>
            <a:ext cx="2819400" cy="530352"/>
          </a:xfrm>
          <a:prstGeom prst="rect">
            <a:avLst/>
          </a:prstGeom>
        </p:spPr>
      </p:pic>
      <p:pic>
        <p:nvPicPr>
          <p:cNvPr id="7" name="Picture 6" descr="footer_purple.jpg"/>
          <p:cNvPicPr>
            <a:picLocks noChangeAspect="1"/>
          </p:cNvPicPr>
          <p:nvPr/>
        </p:nvPicPr>
        <p:blipFill rotWithShape="1">
          <a:blip r:embed="rId9"/>
          <a:srcRect l="92500"/>
          <a:stretch/>
        </p:blipFill>
        <p:spPr>
          <a:xfrm>
            <a:off x="8458200" y="6176772"/>
            <a:ext cx="685800" cy="68122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086600" y="64166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673FDC-6507-4E4A-B33E-D64B8036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0"/>
            <a:ext cx="7086600" cy="10969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4" r:id="rId3"/>
    <p:sldLayoutId id="2147483663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"/>
          <a:stretch/>
        </p:blipFill>
        <p:spPr>
          <a:xfrm>
            <a:off x="-26680" y="15958"/>
            <a:ext cx="9246880" cy="684204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68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7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11" Type="http://schemas.openxmlformats.org/officeDocument/2006/relationships/image" Target="../media/image31.jpeg"/><Relationship Id="rId5" Type="http://schemas.openxmlformats.org/officeDocument/2006/relationships/image" Target="../media/image23.jp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8.png"/><Relationship Id="rId4" Type="http://schemas.openxmlformats.org/officeDocument/2006/relationships/image" Target="../media/image22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8.png"/><Relationship Id="rId18" Type="http://schemas.openxmlformats.org/officeDocument/2006/relationships/image" Target="../media/image48.png"/><Relationship Id="rId3" Type="http://schemas.openxmlformats.org/officeDocument/2006/relationships/image" Target="../media/image20.jpeg"/><Relationship Id="rId21" Type="http://schemas.openxmlformats.org/officeDocument/2006/relationships/image" Target="../media/image51.png"/><Relationship Id="rId7" Type="http://schemas.openxmlformats.org/officeDocument/2006/relationships/image" Target="../media/image21.jpe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5" Type="http://schemas.openxmlformats.org/officeDocument/2006/relationships/image" Target="../media/image23.jp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22.jpeg"/><Relationship Id="rId9" Type="http://schemas.openxmlformats.org/officeDocument/2006/relationships/image" Target="../media/image40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ro/article/mobile-it%E2%80%99s-time-get-serio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886700" cy="24384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70000"/>
              </a:lnSpc>
              <a:spcAft>
                <a:spcPct val="0"/>
              </a:spcAft>
              <a:defRPr/>
            </a:pPr>
            <a:r>
              <a:rPr lang="ru-RU" dirty="0"/>
              <a:t>Мобильные решения </a:t>
            </a:r>
            <a:r>
              <a:rPr lang="en-US" dirty="0"/>
              <a:t>Blackboard</a:t>
            </a:r>
            <a:r>
              <a:rPr lang="ru-RU" dirty="0"/>
              <a:t> </a:t>
            </a:r>
            <a:r>
              <a:rPr lang="ru-RU" dirty="0" smtClean="0"/>
              <a:t>и </a:t>
            </a:r>
            <a:r>
              <a:rPr lang="ru-RU" dirty="0"/>
              <a:t>их возможности для повышения удобства и эффективности процесса </a:t>
            </a:r>
            <a:r>
              <a:rPr lang="ru-RU" dirty="0" smtClean="0"/>
              <a:t>обучения</a:t>
            </a:r>
            <a:endParaRPr lang="ru-RU" sz="4400" dirty="0">
              <a:ln>
                <a:solidFill>
                  <a:srgbClr val="3B3B3C"/>
                </a:solidFill>
              </a:ln>
              <a:solidFill>
                <a:srgbClr val="3B3B3C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89093"/>
            <a:ext cx="3505200" cy="24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1162050" y="3182541"/>
            <a:ext cx="3810000" cy="18466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Юрий Кириллов</a:t>
            </a:r>
          </a:p>
          <a:p>
            <a:endParaRPr lang="ru-RU" i="1" dirty="0" smtClean="0"/>
          </a:p>
          <a:p>
            <a:r>
              <a:rPr lang="ru-RU" i="1" dirty="0" smtClean="0"/>
              <a:t>Группа компаний </a:t>
            </a:r>
            <a:r>
              <a:rPr lang="en-US" i="1" dirty="0" smtClean="0"/>
              <a:t>VP GROUP, </a:t>
            </a:r>
            <a:endParaRPr lang="ru-RU" i="1" dirty="0" smtClean="0"/>
          </a:p>
          <a:p>
            <a:r>
              <a:rPr lang="ru-RU" i="1" dirty="0" smtClean="0"/>
              <a:t>консультант </a:t>
            </a:r>
          </a:p>
          <a:p>
            <a:endParaRPr lang="ru-RU" dirty="0"/>
          </a:p>
          <a:p>
            <a:r>
              <a:rPr lang="en-US" dirty="0" smtClean="0"/>
              <a:t>0</a:t>
            </a:r>
            <a:r>
              <a:rPr lang="ru-RU" dirty="0" smtClean="0"/>
              <a:t>1.11.2013</a:t>
            </a:r>
          </a:p>
        </p:txBody>
      </p:sp>
    </p:spTree>
    <p:extLst>
      <p:ext uri="{BB962C8B-B14F-4D97-AF65-F5344CB8AC3E}">
        <p14:creationId xmlns:p14="http://schemas.microsoft.com/office/powerpoint/2010/main" val="21372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4"/>
          <p:cNvSpPr>
            <a:spLocks/>
          </p:cNvSpPr>
          <p:nvPr/>
        </p:nvSpPr>
        <p:spPr bwMode="auto">
          <a:xfrm>
            <a:off x="5334000" y="5084647"/>
            <a:ext cx="25615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700" dirty="0">
                <a:solidFill>
                  <a:srgbClr val="4D4D4D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Blackboard Mobile Central</a:t>
            </a:r>
          </a:p>
        </p:txBody>
      </p:sp>
      <p:sp>
        <p:nvSpPr>
          <p:cNvPr id="31750" name="Rectangle 5"/>
          <p:cNvSpPr>
            <a:spLocks/>
          </p:cNvSpPr>
          <p:nvPr/>
        </p:nvSpPr>
        <p:spPr bwMode="auto">
          <a:xfrm>
            <a:off x="1328484" y="5080807"/>
            <a:ext cx="2417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700" dirty="0">
                <a:solidFill>
                  <a:srgbClr val="4D4D4D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Blackboard Mobile Learn</a:t>
            </a:r>
          </a:p>
        </p:txBody>
      </p:sp>
      <p:sp>
        <p:nvSpPr>
          <p:cNvPr id="31751" name="Rectangle 6"/>
          <p:cNvSpPr>
            <a:spLocks/>
          </p:cNvSpPr>
          <p:nvPr/>
        </p:nvSpPr>
        <p:spPr bwMode="auto">
          <a:xfrm>
            <a:off x="4864910" y="1304640"/>
            <a:ext cx="376832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ru-RU" sz="1700" b="1" dirty="0" smtClean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Ресурсы учреждения на мобильных устройствах</a:t>
            </a:r>
          </a:p>
          <a:p>
            <a:pPr algn="ctr" eaLnBrk="1" hangingPunct="1"/>
            <a:r>
              <a:rPr lang="en-US" sz="1700" b="1" dirty="0" smtClean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...</a:t>
            </a:r>
            <a:endParaRPr lang="en-US" sz="1700" b="1" dirty="0">
              <a:solidFill>
                <a:srgbClr val="343434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endParaRPr lang="en-US" sz="1700" b="1" dirty="0">
              <a:solidFill>
                <a:srgbClr val="343434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31752" name="Rectangle 7"/>
          <p:cNvSpPr>
            <a:spLocks/>
          </p:cNvSpPr>
          <p:nvPr/>
        </p:nvSpPr>
        <p:spPr bwMode="auto">
          <a:xfrm>
            <a:off x="714374" y="1337213"/>
            <a:ext cx="3857625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ru-RU" sz="1700" b="1" dirty="0" smtClean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Доступ к учебному содержимому с мобильных устройств</a:t>
            </a:r>
            <a:r>
              <a:rPr lang="en-US" sz="1700" b="1" dirty="0" smtClean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ru-RU" sz="1700" b="1" dirty="0" smtClean="0">
              <a:solidFill>
                <a:srgbClr val="343434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r>
              <a:rPr lang="en-US" sz="1700" b="1" dirty="0" smtClean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...</a:t>
            </a:r>
            <a:endParaRPr lang="en-US" sz="1700" b="1" dirty="0">
              <a:solidFill>
                <a:srgbClr val="343434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endParaRPr lang="en-US" sz="1700" b="1" dirty="0">
              <a:solidFill>
                <a:srgbClr val="343434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1753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65" y="1599738"/>
            <a:ext cx="4232673" cy="40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81" y="2095337"/>
            <a:ext cx="3107531" cy="31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7848600" cy="1096962"/>
          </a:xfrm>
        </p:spPr>
        <p:txBody>
          <a:bodyPr/>
          <a:lstStyle/>
          <a:p>
            <a:r>
              <a:rPr lang="ru-RU" dirty="0" smtClean="0"/>
              <a:t>Мобильные</a:t>
            </a:r>
            <a:r>
              <a:rPr lang="ru-RU" baseline="0" dirty="0" smtClean="0"/>
              <a:t> решения </a:t>
            </a:r>
            <a:r>
              <a:rPr lang="en-US" baseline="0" dirty="0" smtClean="0"/>
              <a:t>Blackboard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426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59" y="2060848"/>
            <a:ext cx="3322441" cy="268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>
                <a:solidFill>
                  <a:schemeClr val="bg1"/>
                </a:solidFill>
              </a:rPr>
              <a:t>Функции</a:t>
            </a:r>
            <a:r>
              <a:rPr lang="ru-RU" sz="100" baseline="0" dirty="0" smtClean="0">
                <a:solidFill>
                  <a:schemeClr val="bg1"/>
                </a:solidFill>
              </a:rPr>
              <a:t> </a:t>
            </a:r>
            <a:r>
              <a:rPr lang="en-US" sz="100" dirty="0" smtClean="0">
                <a:solidFill>
                  <a:schemeClr val="bg1"/>
                </a:solidFill>
              </a:rPr>
              <a:t>Blackboard Mobile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 descr="http://www.siia.net/codies/2012/finalists/logos/Bb_Mobile_sta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3441"/>
          <a:stretch/>
        </p:blipFill>
        <p:spPr bwMode="auto">
          <a:xfrm>
            <a:off x="3122373" y="188728"/>
            <a:ext cx="288978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ou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b="5996"/>
          <a:stretch/>
        </p:blipFill>
        <p:spPr bwMode="auto">
          <a:xfrm>
            <a:off x="4804476" y="3927910"/>
            <a:ext cx="1977324" cy="23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7" y="2060848"/>
            <a:ext cx="342900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" y="4201098"/>
            <a:ext cx="2073779" cy="258070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922467" y="1429821"/>
            <a:ext cx="3672408" cy="378840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Blackboard Mobile Central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9085" y="1412776"/>
            <a:ext cx="3672408" cy="378840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Blackboard Mobile Learn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88626" y="76470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76256" y="794561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156176" y="794561"/>
            <a:ext cx="720080" cy="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368097" y="764704"/>
            <a:ext cx="720080" cy="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72000" y="1412776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ykirillov\Desktop\VP Group visual\Материалы Blackboard\Google play shado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6019800"/>
            <a:ext cx="13620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ykirillov\Desktop\VP Group visual\Материалы Blackboard\App Store_shado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023825"/>
            <a:ext cx="13620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59" y="2060848"/>
            <a:ext cx="3322441" cy="268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>
                <a:solidFill>
                  <a:schemeClr val="bg1"/>
                </a:solidFill>
              </a:rPr>
              <a:t>Функции</a:t>
            </a:r>
            <a:r>
              <a:rPr lang="ru-RU" sz="100" baseline="0" dirty="0" smtClean="0">
                <a:solidFill>
                  <a:schemeClr val="bg1"/>
                </a:solidFill>
              </a:rPr>
              <a:t> </a:t>
            </a:r>
            <a:r>
              <a:rPr lang="en-US" sz="100" dirty="0" smtClean="0">
                <a:solidFill>
                  <a:schemeClr val="bg1"/>
                </a:solidFill>
              </a:rPr>
              <a:t>Blackboard Mobile</a:t>
            </a:r>
            <a:r>
              <a:rPr lang="ru-RU" sz="100" dirty="0" smtClean="0">
                <a:solidFill>
                  <a:schemeClr val="bg1"/>
                </a:solidFill>
              </a:rPr>
              <a:t> </a:t>
            </a:r>
            <a:r>
              <a:rPr lang="en-US" sz="100" dirty="0" smtClean="0">
                <a:solidFill>
                  <a:schemeClr val="bg1"/>
                </a:solidFill>
              </a:rPr>
              <a:t>Learn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224" name="Picture 8" descr="tou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b="5996"/>
          <a:stretch/>
        </p:blipFill>
        <p:spPr bwMode="auto">
          <a:xfrm>
            <a:off x="4781347" y="3927910"/>
            <a:ext cx="1977324" cy="23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7" y="2060848"/>
            <a:ext cx="342900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" y="3886200"/>
            <a:ext cx="2073779" cy="258070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922467" y="1429821"/>
            <a:ext cx="3672408" cy="378840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Blackboard Mobile Central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876256" y="794561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156176" y="794561"/>
            <a:ext cx="720080" cy="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368097" y="764704"/>
            <a:ext cx="72008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216" name="Группа 9215"/>
          <p:cNvGrpSpPr/>
          <p:nvPr/>
        </p:nvGrpSpPr>
        <p:grpSpPr>
          <a:xfrm>
            <a:off x="105549" y="609600"/>
            <a:ext cx="9038451" cy="6054124"/>
            <a:chOff x="105549" y="685800"/>
            <a:chExt cx="9038451" cy="605412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5549" y="1295400"/>
              <a:ext cx="9038451" cy="5444524"/>
              <a:chOff x="105549" y="1295400"/>
              <a:chExt cx="9038451" cy="544452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105549" y="1360533"/>
                <a:ext cx="8352651" cy="5379391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8458200" y="1295400"/>
                <a:ext cx="685800" cy="4881984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6090366" y="685800"/>
              <a:ext cx="996233" cy="72697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92276" y="6045141"/>
            <a:ext cx="3618418" cy="725759"/>
            <a:chOff x="561409" y="2055282"/>
            <a:chExt cx="3618418" cy="725759"/>
          </a:xfrm>
        </p:grpSpPr>
        <p:pic>
          <p:nvPicPr>
            <p:cNvPr id="21" name="Picture 2" descr="C:\Users\ykirillov\Desktop\VP Group visual\Материалы Blackboard\Bb Mobile Learn\icon_db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09" y="2055282"/>
              <a:ext cx="725759" cy="725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544247" y="2233495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Интеграция с </a:t>
              </a:r>
              <a:r>
                <a:rPr lang="en-US" dirty="0" err="1" smtClean="0"/>
                <a:t>Dropbox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9653" y="2854497"/>
            <a:ext cx="3579783" cy="725758"/>
            <a:chOff x="589653" y="2854497"/>
            <a:chExt cx="3579783" cy="725758"/>
          </a:xfrm>
        </p:grpSpPr>
        <p:pic>
          <p:nvPicPr>
            <p:cNvPr id="23" name="Picture 3" descr="C:\Users\ykirillov\Desktop\VP Group visual\Материалы Blackboard\Bb Mobile Learn\icon_tes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53" y="2854497"/>
              <a:ext cx="725758" cy="72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533856" y="3032710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Мобильные тесты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5377" y="3664375"/>
            <a:ext cx="3569350" cy="702312"/>
            <a:chOff x="605377" y="3664375"/>
            <a:chExt cx="3569350" cy="702312"/>
          </a:xfrm>
        </p:grpSpPr>
        <p:pic>
          <p:nvPicPr>
            <p:cNvPr id="26" name="Picture 4" descr="C:\Users\ykirillov\Desktop\VP Group visual\Материалы Blackboard\Bb Mobile Learn\icon_push.jpe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77" y="3664375"/>
              <a:ext cx="702312" cy="70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539147" y="3853471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Push-</a:t>
              </a:r>
              <a:r>
                <a:rPr lang="ru-RU" dirty="0" smtClean="0"/>
                <a:t>уведомления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3502" y="4419600"/>
            <a:ext cx="3562007" cy="698258"/>
            <a:chOff x="633502" y="4419600"/>
            <a:chExt cx="3562007" cy="698258"/>
          </a:xfrm>
        </p:grpSpPr>
        <p:pic>
          <p:nvPicPr>
            <p:cNvPr id="31" name="Picture 5" descr="C:\Users\ykirillov\Desktop\VP Group visual\Материалы Blackboard\Bb Mobile Learn\icon_announcements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02" y="4419600"/>
              <a:ext cx="698258" cy="698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559929" y="4419600"/>
              <a:ext cx="2635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Уведомления</a:t>
              </a:r>
              <a:r>
                <a:rPr lang="en-US" dirty="0" smtClean="0"/>
                <a:t> </a:t>
              </a:r>
              <a:r>
                <a:rPr lang="ru-RU" dirty="0" smtClean="0"/>
                <a:t>о событиях курса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3724" y="5257747"/>
            <a:ext cx="3571785" cy="685853"/>
            <a:chOff x="623724" y="5257747"/>
            <a:chExt cx="3571785" cy="685853"/>
          </a:xfrm>
        </p:grpSpPr>
        <p:pic>
          <p:nvPicPr>
            <p:cNvPr id="34" name="Picture 6" descr="C:\Users\ykirillov\Desktop\VP Group visual\Материалы Blackboard\Bb Mobile Learn\icon_grades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24" y="5257747"/>
              <a:ext cx="685853" cy="68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559929" y="5416007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Оценки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936867" y="1905000"/>
            <a:ext cx="3642313" cy="671490"/>
            <a:chOff x="4936867" y="2060848"/>
            <a:chExt cx="3642313" cy="671490"/>
          </a:xfrm>
        </p:grpSpPr>
        <p:pic>
          <p:nvPicPr>
            <p:cNvPr id="36" name="Picture 7" descr="C:\Users\ykirillov\Desktop\VP Group visual\Материалы Blackboard\Bb Mobile Learn\icon_discussions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867" y="2060848"/>
              <a:ext cx="671490" cy="671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943600" y="2211927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Форумы и обсуждения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19145" y="2819141"/>
            <a:ext cx="3675730" cy="689212"/>
            <a:chOff x="4919145" y="2819141"/>
            <a:chExt cx="3675730" cy="689212"/>
          </a:xfrm>
        </p:grpSpPr>
        <p:pic>
          <p:nvPicPr>
            <p:cNvPr id="38" name="Picture 8" descr="C:\Users\ykirillov\Desktop\VP Group visual\Материалы Blackboard\Bb Mobile Learn\icon_media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145" y="2819141"/>
              <a:ext cx="689212" cy="68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959295" y="2979081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Медиа-содержимое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36867" y="3611017"/>
            <a:ext cx="3633038" cy="689211"/>
            <a:chOff x="4936867" y="3611017"/>
            <a:chExt cx="3633038" cy="689211"/>
          </a:xfrm>
        </p:grpSpPr>
        <p:pic>
          <p:nvPicPr>
            <p:cNvPr id="40" name="Picture 9" descr="C:\Users\ykirillov\Desktop\VP Group visual\Материалы Blackboard\Bb Mobile Learn\icon_blog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867" y="3611017"/>
              <a:ext cx="689211" cy="689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934325" y="3770957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Блоги 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25732" y="4419600"/>
            <a:ext cx="3644173" cy="682625"/>
            <a:chOff x="4925732" y="4419600"/>
            <a:chExt cx="3644173" cy="682625"/>
          </a:xfrm>
        </p:grpSpPr>
        <p:pic>
          <p:nvPicPr>
            <p:cNvPr id="41" name="Picture 10" descr="C:\Users\ykirillov\Desktop\VP Group visual\Материалы Blackboard\Bb Mobile Learn\icon_journal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732" y="4419600"/>
              <a:ext cx="682625" cy="68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5934325" y="4561824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Журналы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916550" y="5250179"/>
            <a:ext cx="3651732" cy="700988"/>
            <a:chOff x="4916550" y="5250179"/>
            <a:chExt cx="3651732" cy="700988"/>
          </a:xfrm>
        </p:grpSpPr>
        <p:pic>
          <p:nvPicPr>
            <p:cNvPr id="42" name="Picture 11" descr="C:\Users\ykirillov\Desktop\VP Group visual\Материалы Blackboard\Bb Mobile Learn\icon_roster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550" y="5250179"/>
              <a:ext cx="700988" cy="70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932702" y="5265403"/>
              <a:ext cx="2635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Список участников курса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3502" y="6019798"/>
            <a:ext cx="3562007" cy="674187"/>
            <a:chOff x="633502" y="6019798"/>
            <a:chExt cx="3562007" cy="674187"/>
          </a:xfrm>
        </p:grpSpPr>
        <p:pic>
          <p:nvPicPr>
            <p:cNvPr id="43" name="Picture 12" descr="C:\Users\ykirillov\Desktop\VP Group visual\Материалы Blackboard\Bb Mobile Learn\icon_tasks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02" y="6019798"/>
              <a:ext cx="674187" cy="6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559929" y="6125644"/>
              <a:ext cx="26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Назначения</a:t>
              </a:r>
              <a:endParaRPr lang="ru-RU" dirty="0"/>
            </a:p>
          </p:txBody>
        </p:sp>
      </p:grpSp>
      <p:pic>
        <p:nvPicPr>
          <p:cNvPr id="5122" name="Picture 2" descr="http://www.siia.net/codies/2012/finalists/logos/Bb_Mobile_stack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3441"/>
          <a:stretch/>
        </p:blipFill>
        <p:spPr bwMode="auto">
          <a:xfrm>
            <a:off x="3122373" y="188728"/>
            <a:ext cx="288978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49085" y="1412776"/>
            <a:ext cx="3672408" cy="37884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Blackboard Mobile Learn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412776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388626" y="764704"/>
            <a:ext cx="0" cy="6480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645530" y="1934929"/>
            <a:ext cx="3774070" cy="923330"/>
            <a:chOff x="396060" y="5972229"/>
            <a:chExt cx="2586355" cy="1211482"/>
          </a:xfrm>
        </p:grpSpPr>
        <p:sp>
          <p:nvSpPr>
            <p:cNvPr id="55" name="TextBox 54"/>
            <p:cNvSpPr txBox="1"/>
            <p:nvPr/>
          </p:nvSpPr>
          <p:spPr>
            <a:xfrm>
              <a:off x="1115815" y="5972229"/>
              <a:ext cx="1866600" cy="121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Доступ к электронным учебным курсам</a:t>
              </a:r>
              <a:endParaRPr lang="ru-RU" dirty="0"/>
            </a:p>
          </p:txBody>
        </p:sp>
        <p:pic>
          <p:nvPicPr>
            <p:cNvPr id="56" name="Picture 7" descr="C:\Users\ykirillov\Desktop\VP Group visual\Материалы Blackboard\Bb Mobile Central\courses-61-default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60" y="6004454"/>
              <a:ext cx="453775" cy="891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08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9085" y="1412776"/>
            <a:ext cx="3672408" cy="378840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Blackboard Mobile Learn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6" name="Picture 10" descr="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59" y="2060848"/>
            <a:ext cx="3322441" cy="268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>
                <a:solidFill>
                  <a:schemeClr val="bg1"/>
                </a:solidFill>
              </a:rPr>
              <a:t>Функции</a:t>
            </a:r>
            <a:r>
              <a:rPr lang="ru-RU" sz="100" baseline="0" dirty="0" smtClean="0">
                <a:solidFill>
                  <a:schemeClr val="bg1"/>
                </a:solidFill>
              </a:rPr>
              <a:t> </a:t>
            </a:r>
            <a:r>
              <a:rPr lang="en-US" sz="100" dirty="0" smtClean="0">
                <a:solidFill>
                  <a:schemeClr val="bg1"/>
                </a:solidFill>
              </a:rPr>
              <a:t>Blackboard Mobile Central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224" name="Picture 8" descr="tou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b="5996"/>
          <a:stretch/>
        </p:blipFill>
        <p:spPr bwMode="auto">
          <a:xfrm>
            <a:off x="4781347" y="3927910"/>
            <a:ext cx="1977324" cy="23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7" y="2060848"/>
            <a:ext cx="342900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" y="3886200"/>
            <a:ext cx="2073779" cy="2580702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2388626" y="76470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156176" y="794561"/>
            <a:ext cx="72008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368097" y="764704"/>
            <a:ext cx="720080" cy="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http://www.siia.net/codies/2012/finalists/logos/Bb_Mobile_stack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3441"/>
          <a:stretch/>
        </p:blipFill>
        <p:spPr bwMode="auto">
          <a:xfrm>
            <a:off x="3122373" y="188728"/>
            <a:ext cx="288978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8" name="Группа 9217"/>
          <p:cNvGrpSpPr/>
          <p:nvPr/>
        </p:nvGrpSpPr>
        <p:grpSpPr>
          <a:xfrm>
            <a:off x="105549" y="599233"/>
            <a:ext cx="9038451" cy="6182567"/>
            <a:chOff x="105549" y="609600"/>
            <a:chExt cx="9038451" cy="6182567"/>
          </a:xfrm>
        </p:grpSpPr>
        <p:grpSp>
          <p:nvGrpSpPr>
            <p:cNvPr id="9217" name="Группа 9216"/>
            <p:cNvGrpSpPr/>
            <p:nvPr/>
          </p:nvGrpSpPr>
          <p:grpSpPr>
            <a:xfrm>
              <a:off x="105549" y="1295400"/>
              <a:ext cx="9038451" cy="5496767"/>
              <a:chOff x="105549" y="1295400"/>
              <a:chExt cx="9038451" cy="5496767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105549" y="1295400"/>
                <a:ext cx="8352651" cy="5496767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8458200" y="1295400"/>
                <a:ext cx="685800" cy="4881984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2127967" y="609600"/>
              <a:ext cx="996233" cy="6858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3041" y="2114470"/>
            <a:ext cx="2256506" cy="646331"/>
            <a:chOff x="373041" y="2114470"/>
            <a:chExt cx="2256506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097118" y="2114470"/>
              <a:ext cx="1532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Карта кампуса</a:t>
              </a:r>
              <a:endParaRPr lang="ru-RU" dirty="0"/>
            </a:p>
          </p:txBody>
        </p:sp>
        <p:pic>
          <p:nvPicPr>
            <p:cNvPr id="2050" name="Picture 2" descr="C:\Users\ykirillov\Desktop\VP Group visual\Материалы Blackboard\Bb Mobile Central\maps-61-default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41" y="2114470"/>
              <a:ext cx="627062" cy="627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51731" y="2886618"/>
            <a:ext cx="2424052" cy="649705"/>
            <a:chOff x="351731" y="2886618"/>
            <a:chExt cx="2424052" cy="649705"/>
          </a:xfrm>
        </p:grpSpPr>
        <p:sp>
          <p:nvSpPr>
            <p:cNvPr id="27" name="TextBox 26"/>
            <p:cNvSpPr txBox="1"/>
            <p:nvPr/>
          </p:nvSpPr>
          <p:spPr>
            <a:xfrm>
              <a:off x="1070264" y="2886618"/>
              <a:ext cx="1705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Дополненная реальность</a:t>
              </a:r>
              <a:endParaRPr lang="ru-RU" dirty="0"/>
            </a:p>
          </p:txBody>
        </p:sp>
        <p:pic>
          <p:nvPicPr>
            <p:cNvPr id="2051" name="Picture 3" descr="C:\Users\ykirillov\Desktop\VP Group visual\Материалы Blackboard\Bb Mobile Central\spring_board_icon-ar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1" y="2898426"/>
              <a:ext cx="648023" cy="63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39634" y="3728551"/>
            <a:ext cx="2656049" cy="665462"/>
            <a:chOff x="339634" y="3728551"/>
            <a:chExt cx="2656049" cy="665462"/>
          </a:xfrm>
        </p:grpSpPr>
        <p:sp>
          <p:nvSpPr>
            <p:cNvPr id="30" name="TextBox 29"/>
            <p:cNvSpPr txBox="1"/>
            <p:nvPr/>
          </p:nvSpPr>
          <p:spPr>
            <a:xfrm>
              <a:off x="1066800" y="3747682"/>
              <a:ext cx="1928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Виртуальные туры по кампусу</a:t>
              </a:r>
              <a:endParaRPr lang="ru-RU" dirty="0"/>
            </a:p>
          </p:txBody>
        </p:sp>
        <p:pic>
          <p:nvPicPr>
            <p:cNvPr id="2052" name="Picture 4" descr="C:\Users\ykirillov\Desktop\VP Group visual\Материалы Blackboard\Bb Mobile Central\tours-61-defaul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34" y="3728551"/>
              <a:ext cx="739388" cy="65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60265" y="4505120"/>
            <a:ext cx="2576599" cy="676480"/>
            <a:chOff x="360265" y="4505120"/>
            <a:chExt cx="2576599" cy="676480"/>
          </a:xfrm>
        </p:grpSpPr>
        <p:sp>
          <p:nvSpPr>
            <p:cNvPr id="32" name="TextBox 31"/>
            <p:cNvSpPr txBox="1"/>
            <p:nvPr/>
          </p:nvSpPr>
          <p:spPr>
            <a:xfrm>
              <a:off x="1070264" y="4535269"/>
              <a:ext cx="186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Общественный транспорт</a:t>
              </a:r>
              <a:endParaRPr lang="ru-RU" dirty="0"/>
            </a:p>
          </p:txBody>
        </p:sp>
        <p:pic>
          <p:nvPicPr>
            <p:cNvPr id="2053" name="Picture 5" descr="C:\Users\ykirillov\Desktop\VP Group visual\Материалы Blackboard\Bb Mobile Central\transit-61-default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65" y="4505120"/>
              <a:ext cx="630956" cy="630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Прямая со стрелкой 27"/>
          <p:cNvCxnSpPr/>
          <p:nvPr/>
        </p:nvCxnSpPr>
        <p:spPr>
          <a:xfrm>
            <a:off x="6876256" y="794561"/>
            <a:ext cx="0" cy="6480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96059" y="5251112"/>
            <a:ext cx="2513096" cy="646331"/>
            <a:chOff x="396059" y="5251112"/>
            <a:chExt cx="2513096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1119279" y="5251112"/>
              <a:ext cx="1789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«Места интереса»</a:t>
              </a:r>
              <a:endParaRPr lang="ru-RU" dirty="0"/>
            </a:p>
          </p:txBody>
        </p:sp>
        <p:pic>
          <p:nvPicPr>
            <p:cNvPr id="2054" name="Picture 6" descr="C:\Users\ykirillov\Desktop\VP Group visual\Материалы Blackboard\Bb Mobile Central\places-61-default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59" y="5273159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96060" y="5972229"/>
            <a:ext cx="2586355" cy="646331"/>
            <a:chOff x="396060" y="5972229"/>
            <a:chExt cx="2586355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1115815" y="5972229"/>
              <a:ext cx="186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Перечень курсов</a:t>
              </a:r>
              <a:endParaRPr lang="ru-RU" dirty="0"/>
            </a:p>
          </p:txBody>
        </p:sp>
        <p:pic>
          <p:nvPicPr>
            <p:cNvPr id="2055" name="Picture 7" descr="C:\Users\ykirillov\Desktop\VP Group visual\Материалы Blackboard\Bb Mobile Central\courses-61-default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60" y="6004454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438089" y="2028194"/>
            <a:ext cx="1982948" cy="646331"/>
            <a:chOff x="3438089" y="2028194"/>
            <a:chExt cx="1982948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4141656" y="2028194"/>
              <a:ext cx="1279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Список контактов</a:t>
              </a:r>
              <a:endParaRPr lang="ru-RU" dirty="0"/>
            </a:p>
          </p:txBody>
        </p:sp>
        <p:pic>
          <p:nvPicPr>
            <p:cNvPr id="2056" name="Picture 8" descr="C:\Users\ykirillov\Desktop\VP Group visual\Материалы Blackboard\Bb Mobile Central\directory-61-default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89" y="2060848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438088" y="2818529"/>
            <a:ext cx="1819712" cy="649114"/>
            <a:chOff x="3438088" y="2818529"/>
            <a:chExt cx="1819712" cy="649114"/>
          </a:xfrm>
        </p:grpSpPr>
        <p:sp>
          <p:nvSpPr>
            <p:cNvPr id="39" name="TextBox 38"/>
            <p:cNvSpPr txBox="1"/>
            <p:nvPr/>
          </p:nvSpPr>
          <p:spPr>
            <a:xfrm>
              <a:off x="4116757" y="2818529"/>
              <a:ext cx="1141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Новости спорта</a:t>
              </a:r>
              <a:endParaRPr lang="ru-RU" dirty="0"/>
            </a:p>
          </p:txBody>
        </p:sp>
        <p:pic>
          <p:nvPicPr>
            <p:cNvPr id="2057" name="Picture 9" descr="C:\Users\ykirillov\Desktop\VP Group visual\Материалы Blackboard\Bb Mobile Central\athletics-61-default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88" y="2886618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3448480" y="3728551"/>
            <a:ext cx="2373253" cy="581025"/>
            <a:chOff x="3448480" y="3728551"/>
            <a:chExt cx="2373253" cy="581025"/>
          </a:xfrm>
        </p:grpSpPr>
        <p:sp>
          <p:nvSpPr>
            <p:cNvPr id="45" name="TextBox 44"/>
            <p:cNvSpPr txBox="1"/>
            <p:nvPr/>
          </p:nvSpPr>
          <p:spPr>
            <a:xfrm>
              <a:off x="4116757" y="3824157"/>
              <a:ext cx="1704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Мероприятия</a:t>
              </a:r>
              <a:endParaRPr lang="ru-RU" dirty="0"/>
            </a:p>
          </p:txBody>
        </p:sp>
        <p:pic>
          <p:nvPicPr>
            <p:cNvPr id="2058" name="Picture 10" descr="C:\Users\ykirillov\Desktop\VP Group visual\Материалы Blackboard\Bb Mobile Central\events-61-default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80" y="3728551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448480" y="4505120"/>
            <a:ext cx="1869000" cy="581025"/>
            <a:chOff x="3448480" y="4505120"/>
            <a:chExt cx="1869000" cy="581025"/>
          </a:xfrm>
        </p:grpSpPr>
        <p:sp>
          <p:nvSpPr>
            <p:cNvPr id="46" name="TextBox 45"/>
            <p:cNvSpPr txBox="1"/>
            <p:nvPr/>
          </p:nvSpPr>
          <p:spPr>
            <a:xfrm>
              <a:off x="4113933" y="4610966"/>
              <a:ext cx="1203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Новости</a:t>
              </a:r>
              <a:endParaRPr lang="ru-RU" dirty="0"/>
            </a:p>
          </p:txBody>
        </p:sp>
        <p:pic>
          <p:nvPicPr>
            <p:cNvPr id="2059" name="Picture 11" descr="C:\Users\ykirillov\Desktop\VP Group visual\Материалы Blackboard\Bb Mobile Central\news-61-default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480" y="4505120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3438087" y="5251112"/>
            <a:ext cx="2173176" cy="581025"/>
            <a:chOff x="3438087" y="5251112"/>
            <a:chExt cx="2173176" cy="581025"/>
          </a:xfrm>
        </p:grpSpPr>
        <p:sp>
          <p:nvSpPr>
            <p:cNvPr id="47" name="TextBox 46"/>
            <p:cNvSpPr txBox="1"/>
            <p:nvPr/>
          </p:nvSpPr>
          <p:spPr>
            <a:xfrm>
              <a:off x="4121970" y="5379006"/>
              <a:ext cx="1489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Библиотека</a:t>
              </a:r>
              <a:endParaRPr lang="ru-RU" dirty="0"/>
            </a:p>
          </p:txBody>
        </p:sp>
        <p:pic>
          <p:nvPicPr>
            <p:cNvPr id="2060" name="Picture 12" descr="C:\Users\ykirillov\Desktop\VP Group visual\Материалы Blackboard\Bb Mobile Central\library-61-default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87" y="5251112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3436352" y="6004881"/>
            <a:ext cx="2382989" cy="581025"/>
            <a:chOff x="3436352" y="6004881"/>
            <a:chExt cx="2382989" cy="581025"/>
          </a:xfrm>
        </p:grpSpPr>
        <p:pic>
          <p:nvPicPr>
            <p:cNvPr id="2061" name="Picture 13" descr="C:\Users\ykirillov\Desktop\VP Group visual\Материалы Blackboard\Bb Mobile Central\images-61-default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52" y="6004881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4120860" y="6097570"/>
              <a:ext cx="1698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Фото кампуса</a:t>
              </a:r>
              <a:endParaRPr lang="ru-RU" dirty="0"/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>
            <a:off x="6012160" y="2058321"/>
            <a:ext cx="0" cy="473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6349407" y="2041598"/>
            <a:ext cx="2749566" cy="581025"/>
            <a:chOff x="6349407" y="2041598"/>
            <a:chExt cx="2749566" cy="581025"/>
          </a:xfrm>
        </p:grpSpPr>
        <p:pic>
          <p:nvPicPr>
            <p:cNvPr id="2062" name="Picture 14" descr="C:\Users\ykirillov\Desktop\VP Group visual\Материалы Blackboard\Bb Mobile Central\videos-61-default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07" y="2041598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990301" y="2114470"/>
              <a:ext cx="2108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Видео </a:t>
              </a:r>
              <a:r>
                <a:rPr lang="ru-RU" dirty="0"/>
                <a:t> </a:t>
              </a:r>
              <a:r>
                <a:rPr lang="ru-RU" dirty="0" smtClean="0"/>
                <a:t>кампуса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49407" y="2821312"/>
            <a:ext cx="2811911" cy="646331"/>
            <a:chOff x="6349407" y="2821312"/>
            <a:chExt cx="2811911" cy="646331"/>
          </a:xfrm>
        </p:grpSpPr>
        <p:pic>
          <p:nvPicPr>
            <p:cNvPr id="2063" name="Picture 15" descr="C:\Users\ykirillov\Desktop\VP Group visual\Материалы Blackboard\Bb Mobile Central\emergency-61-default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07" y="2833935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7052646" y="2821312"/>
              <a:ext cx="210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Экстренный вызов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49407" y="3719269"/>
            <a:ext cx="2808447" cy="581025"/>
            <a:chOff x="6349407" y="3719269"/>
            <a:chExt cx="2808447" cy="581025"/>
          </a:xfrm>
        </p:grpSpPr>
        <p:pic>
          <p:nvPicPr>
            <p:cNvPr id="2064" name="Picture 16" descr="C:\Users\ykirillov\Desktop\VP Group visual\Материалы Blackboard\Bb Mobile Central\spring_board_icon-links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07" y="3719269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7049182" y="3824157"/>
              <a:ext cx="2108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Ссылки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14735" y="4490222"/>
            <a:ext cx="2834801" cy="655694"/>
            <a:chOff x="6314735" y="4490222"/>
            <a:chExt cx="2834801" cy="655694"/>
          </a:xfrm>
        </p:grpSpPr>
        <p:pic>
          <p:nvPicPr>
            <p:cNvPr id="2065" name="Picture 17" descr="C:\Users\ykirillov\Desktop\VP Group visual\Материалы Blackboard\Bb Mobile Central\sdk_icon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735" y="4490222"/>
              <a:ext cx="615697" cy="615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7040864" y="4499585"/>
              <a:ext cx="210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Внедрение новых модулей</a:t>
              </a:r>
              <a:endParaRPr lang="ru-RU" dirty="0"/>
            </a:p>
          </p:txBody>
        </p:sp>
      </p:grpSp>
      <p:grpSp>
        <p:nvGrpSpPr>
          <p:cNvPr id="9216" name="Группа 9215"/>
          <p:cNvGrpSpPr/>
          <p:nvPr/>
        </p:nvGrpSpPr>
        <p:grpSpPr>
          <a:xfrm>
            <a:off x="6349407" y="5221069"/>
            <a:ext cx="2790447" cy="646331"/>
            <a:chOff x="6349407" y="5221069"/>
            <a:chExt cx="2790447" cy="646331"/>
          </a:xfrm>
        </p:grpSpPr>
        <p:pic>
          <p:nvPicPr>
            <p:cNvPr id="2066" name="Picture 18" descr="C:\Users\ykirillov\Desktop\VP Group visual\Материалы Blackboard\Bb Mobile Central\spring_board_icon-personal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07" y="5251111"/>
              <a:ext cx="581025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7031182" y="5221069"/>
              <a:ext cx="210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Персонализация отображения</a:t>
              </a:r>
              <a:endParaRPr lang="ru-RU" dirty="0"/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3088177" y="2027090"/>
            <a:ext cx="0" cy="473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922467" y="1429821"/>
            <a:ext cx="3672408" cy="37884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Blackboard Mobile Central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625" y="3044280"/>
            <a:ext cx="447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Демонстрация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Демонстрация </a:t>
            </a:r>
            <a:r>
              <a:rPr lang="en-US" dirty="0" smtClean="0">
                <a:solidFill>
                  <a:schemeClr val="bg1"/>
                </a:solidFill>
              </a:rPr>
              <a:t>Blackboard</a:t>
            </a:r>
            <a:r>
              <a:rPr lang="en-US" baseline="0" dirty="0" smtClean="0">
                <a:solidFill>
                  <a:schemeClr val="bg1"/>
                </a:solidFill>
              </a:rPr>
              <a:t> Mobile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8" y="1295400"/>
            <a:ext cx="7652320" cy="517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ykirillov\SkyDrive\Документы\Вебинары\Вебинар 12 марта\Стартовый экр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19800" cy="45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</a:t>
            </a:r>
            <a:r>
              <a:rPr lang="en-US" dirty="0" smtClean="0"/>
              <a:t>Blackboard Collaborate Mobile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8" y="1295400"/>
            <a:ext cx="7652320" cy="517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ykirillov\SkyDrive\Документы\Вебинары\Вебинар 12 марта\Стартовый экр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19800" cy="45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</a:t>
            </a:r>
            <a:r>
              <a:rPr lang="en-US" dirty="0" smtClean="0"/>
              <a:t>Blackboard Collaborate Mobile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" y="1295400"/>
            <a:ext cx="782072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8"/>
          <a:stretch/>
        </p:blipFill>
        <p:spPr bwMode="auto">
          <a:xfrm>
            <a:off x="311150" y="5554900"/>
            <a:ext cx="1358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ykirillov\Desktop\VP Group visual\Материалы Blackboard\Bb Collaborate Mobile\mobile-fea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981200" cy="17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60027" y="1295400"/>
            <a:ext cx="233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Удобный доступ к веб-конференциям</a:t>
            </a:r>
            <a:endParaRPr lang="en-US" dirty="0">
              <a:effectLst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C:\Users\ykirillov\Desktop\VP Group visual\Материалы Blackboard\Bb Collaborate Mobile\mobile-feature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86409"/>
            <a:ext cx="1609264" cy="16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000" y="37338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Общайтесь в чате с коллегами по веб-конференции</a:t>
            </a:r>
            <a:endParaRPr lang="en-US" dirty="0">
              <a:effectLst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9" name="Picture 5" descr="C:\Users\ykirillov\Desktop\VP Group visual\Материалы Blackboard\Bb Collaborate Mobile\mobile-feature3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" b="823"/>
          <a:stretch/>
        </p:blipFill>
        <p:spPr bwMode="auto">
          <a:xfrm>
            <a:off x="7551683" y="1119188"/>
            <a:ext cx="1592317" cy="20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29200" y="121027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Интерактивное мобильное взаимодействие</a:t>
            </a:r>
            <a:endParaRPr lang="en-US" dirty="0">
              <a:effectLst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 descr="C:\Users\ykirillov\Desktop\VP Group visual\Материалы Blackboard\Bb Collaborate Mobile\mobile-feature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54" y="3178549"/>
            <a:ext cx="2482338" cy="21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3255" y="3558503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Мобильный доступ из любой системы управления электронным обучением</a:t>
            </a:r>
            <a:endParaRPr lang="en-US" dirty="0">
              <a:effectLst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1" name="Picture 7" descr="C:\Users\ykirillov\Desktop\VP Group visual\Материалы Blackboard\Bb Collaborate Mobile\mobile-feature5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r="14432" b="9601"/>
          <a:stretch/>
        </p:blipFill>
        <p:spPr bwMode="auto">
          <a:xfrm>
            <a:off x="2079011" y="5124684"/>
            <a:ext cx="1760483" cy="14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41683" y="5678057"/>
            <a:ext cx="3037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Расширяйте возможности презентаций в реальном времени</a:t>
            </a:r>
            <a:endParaRPr lang="en-US" dirty="0">
              <a:effectLst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625" y="3044280"/>
            <a:ext cx="447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Демонстрация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Демонстрация </a:t>
            </a:r>
            <a:r>
              <a:rPr lang="en-US" sz="2000" dirty="0" smtClean="0">
                <a:solidFill>
                  <a:schemeClr val="bg1"/>
                </a:solidFill>
              </a:rPr>
              <a:t>Blackboard</a:t>
            </a:r>
            <a:r>
              <a:rPr lang="en-US" sz="2000" baseline="0" dirty="0" smtClean="0">
                <a:solidFill>
                  <a:schemeClr val="bg1"/>
                </a:solidFill>
              </a:rPr>
              <a:t> Collaborate Mobile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3.staticflickr.com/2257/3534516458_48e4e8595f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1340768"/>
            <a:ext cx="3707904" cy="494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/>
        </p:nvSpPr>
        <p:spPr bwMode="auto">
          <a:xfrm>
            <a:off x="2171514" y="4905511"/>
            <a:ext cx="4534086" cy="9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4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…живут </a:t>
            </a:r>
            <a:r>
              <a:rPr lang="ru-RU" sz="3400" b="1" dirty="0">
                <a:latin typeface="Arial" pitchFamily="34" charset="0"/>
                <a:cs typeface="Arial" pitchFamily="34" charset="0"/>
                <a:sym typeface="Arial" pitchFamily="34" charset="0"/>
              </a:rPr>
              <a:t>в мире смс и социальных </a:t>
            </a:r>
            <a:r>
              <a:rPr lang="ru-RU" sz="34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сетей</a:t>
            </a:r>
            <a:endParaRPr lang="en-US" sz="34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43" y="1600200"/>
            <a:ext cx="4800228" cy="305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Студенты сегодня…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8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yStudentsUse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2133600" y="228600"/>
            <a:ext cx="4648200" cy="6096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5F6062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2000" y="5257800"/>
            <a:ext cx="7626424" cy="1143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5F6062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257800"/>
            <a:ext cx="733000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ВМЕСТО </a:t>
            </a:r>
            <a:r>
              <a:rPr lang="en-US" sz="6600" b="1" dirty="0" smtClean="0">
                <a:solidFill>
                  <a:srgbClr val="0070C0"/>
                </a:solidFill>
              </a:rPr>
              <a:t>E-MAIL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Студенты используют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2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077200" y="5943600"/>
            <a:ext cx="1066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5F6062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 descr="9percent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762000" y="2438400"/>
            <a:ext cx="4800600" cy="762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5F6062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34000" y="2286000"/>
            <a:ext cx="2286000" cy="6096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5F6062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86000"/>
            <a:ext cx="6934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Студенты на 9% больше времени тратят на использование мобильных приложений, чем на Интернет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447800" y="5181600"/>
            <a:ext cx="7239000" cy="1524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5F6062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181600"/>
            <a:ext cx="7086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Современный человек тратит 4,6 часов в неделю на социальные </a:t>
            </a:r>
            <a:r>
              <a:rPr lang="ru-RU" b="1" dirty="0" err="1" smtClean="0">
                <a:solidFill>
                  <a:schemeClr val="tx2"/>
                </a:solidFill>
              </a:rPr>
              <a:t>медиа</a:t>
            </a:r>
            <a:r>
              <a:rPr lang="ru-RU" b="1" dirty="0" smtClean="0">
                <a:solidFill>
                  <a:schemeClr val="tx2"/>
                </a:solidFill>
              </a:rPr>
              <a:t> – больше, чем на чтение или отправку электронных писем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805" y="-580430"/>
            <a:ext cx="11733609" cy="41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/>
          </p:cNvSpPr>
          <p:nvPr/>
        </p:nvSpPr>
        <p:spPr bwMode="auto">
          <a:xfrm>
            <a:off x="7325212" y="6477000"/>
            <a:ext cx="105370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(</a:t>
            </a:r>
            <a:r>
              <a:rPr lang="ru-RU" sz="1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Источник</a:t>
            </a:r>
            <a:r>
              <a:rPr lang="en-US" sz="1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1000" dirty="0">
                <a:latin typeface="Arial" pitchFamily="34" charset="0"/>
                <a:cs typeface="Arial" pitchFamily="34" charset="0"/>
                <a:sym typeface="Arial" pitchFamily="34" charset="0"/>
              </a:rPr>
              <a:t>Flurry)</a:t>
            </a:r>
          </a:p>
        </p:txBody>
      </p:sp>
      <p:sp>
        <p:nvSpPr>
          <p:cNvPr id="22" name="Rectangle 5"/>
          <p:cNvSpPr>
            <a:spLocks/>
          </p:cNvSpPr>
          <p:nvPr/>
        </p:nvSpPr>
        <p:spPr bwMode="auto">
          <a:xfrm>
            <a:off x="3393281" y="2057401"/>
            <a:ext cx="5063133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sz="3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ВЫШЕ, ЧЕМ РОСТ РЫНКА ПК В 1980-Х</a:t>
            </a:r>
            <a:endParaRPr lang="en-US" sz="34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303735" y="2057400"/>
            <a:ext cx="176811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700" dirty="0">
                <a:latin typeface="Arial" pitchFamily="34" charset="0"/>
                <a:cs typeface="Arial" pitchFamily="34" charset="0"/>
                <a:sym typeface="Arial" pitchFamily="34" charset="0"/>
              </a:rPr>
              <a:t>10 X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3393281" y="3352800"/>
            <a:ext cx="5063133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ВЫШЕ, ЧЕМ РАСШИРЕНИЕ СОЦИАЛЬНЫХ СЕТЕЙ</a:t>
            </a:r>
            <a:endParaRPr lang="en-US" sz="34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5" name="Rectangle 6"/>
          <p:cNvSpPr>
            <a:spLocks/>
          </p:cNvSpPr>
          <p:nvPr/>
        </p:nvSpPr>
        <p:spPr bwMode="auto">
          <a:xfrm>
            <a:off x="1833782" y="3617149"/>
            <a:ext cx="129041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67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3 </a:t>
            </a:r>
            <a:r>
              <a:rPr lang="en-US" sz="67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X</a:t>
            </a:r>
            <a:endParaRPr lang="en-US" sz="67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рынка смартфонов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1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36458047"/>
              </p:ext>
            </p:extLst>
          </p:nvPr>
        </p:nvGraphicFramePr>
        <p:xfrm>
          <a:off x="838200" y="1371600"/>
          <a:ext cx="71628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9800" y="5294167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Источник: </a:t>
            </a:r>
            <a:r>
              <a:rPr lang="en-US" sz="1200" i="1" dirty="0" smtClean="0"/>
              <a:t>VP GROUP</a:t>
            </a:r>
            <a:endParaRPr lang="ru-RU" sz="1200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Спросим студентов…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416675"/>
            <a:ext cx="2057400" cy="365125"/>
          </a:xfrm>
        </p:spPr>
        <p:txBody>
          <a:bodyPr/>
          <a:lstStyle/>
          <a:p>
            <a:fld id="{E0673FDC-6507-4E4A-B33E-D64B8036F89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4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/>
          </p:cNvSpPr>
          <p:nvPr/>
        </p:nvSpPr>
        <p:spPr bwMode="auto">
          <a:xfrm>
            <a:off x="4114800" y="6202535"/>
            <a:ext cx="4339828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r>
              <a:rPr lang="en-US" sz="1000" dirty="0">
                <a:latin typeface="Arial" pitchFamily="34" charset="0"/>
                <a:cs typeface="Arial" pitchFamily="34" charset="0"/>
                <a:sym typeface="Arial" pitchFamily="34" charset="0"/>
              </a:rPr>
              <a:t>(Source: </a:t>
            </a:r>
            <a:r>
              <a:rPr lang="ru-RU" sz="1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Колледж </a:t>
            </a:r>
            <a:r>
              <a:rPr lang="en-US" sz="1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Harper)</a:t>
            </a:r>
            <a:endParaRPr lang="en-US" sz="10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/>
            <a:r>
              <a:rPr lang="en-US" sz="1000" u="sng" dirty="0">
                <a:latin typeface="Arial" pitchFamily="34" charset="0"/>
                <a:cs typeface="Arial" pitchFamily="34" charset="0"/>
                <a:sym typeface="Arial" pitchFamily="34" charset="0"/>
                <a:hlinkClick r:id="rId3"/>
              </a:rPr>
              <a:t>http://www.educause.edu/ero/article/mobile-it%E2%80%99s-time-get-serious</a:t>
            </a:r>
            <a:endParaRPr lang="en-US" sz="1000" u="sng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23539536"/>
              </p:ext>
            </p:extLst>
          </p:nvPr>
        </p:nvGraphicFramePr>
        <p:xfrm>
          <a:off x="381000" y="1397000"/>
          <a:ext cx="8305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96962"/>
          </a:xfrm>
        </p:spPr>
        <p:txBody>
          <a:bodyPr/>
          <a:lstStyle/>
          <a:p>
            <a:r>
              <a:rPr lang="ru-RU" dirty="0" smtClean="0"/>
              <a:t>Спросим студентов…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все? В другом вузе!</a:t>
            </a:r>
            <a:endParaRPr lang="ru-RU" dirty="0"/>
          </a:p>
        </p:txBody>
      </p:sp>
      <p:pic>
        <p:nvPicPr>
          <p:cNvPr id="1026" name="Picture 2" descr="C:\Users\ykirillov\Desktop\VP Group visual\Empty auditor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3FDC-6507-4E4A-B33E-D64B8036F89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есть!</a:t>
            </a:r>
            <a:endParaRPr lang="ru-RU" dirty="0"/>
          </a:p>
        </p:txBody>
      </p:sp>
      <p:pic>
        <p:nvPicPr>
          <p:cNvPr id="2052" name="Picture 4" descr="C:\Users\ykirillov\Desktop\VP Group visual\Решение есть всегд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"/>
          <a:stretch/>
        </p:blipFill>
        <p:spPr bwMode="auto">
          <a:xfrm>
            <a:off x="1981200" y="1879863"/>
            <a:ext cx="5029200" cy="35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85792818f653f6ab752166f42dbceca6fcce17"/>
  <p:tag name="ISPRING_RESOURCE_PATHS_HASH_2" val="8185792818f653f6ab752166f42dbceca6fcce17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02D82"/>
      </a:accent1>
      <a:accent2>
        <a:srgbClr val="000000"/>
      </a:accent2>
      <a:accent3>
        <a:srgbClr val="84629D"/>
      </a:accent3>
      <a:accent4>
        <a:srgbClr val="4D4D4D"/>
      </a:accent4>
      <a:accent5>
        <a:srgbClr val="CEC0D8"/>
      </a:accent5>
      <a:accent6>
        <a:srgbClr val="9A9A9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итульни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уст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2802</Words>
  <Application>Microsoft Office PowerPoint</Application>
  <PresentationFormat>Экран (4:3)</PresentationFormat>
  <Paragraphs>220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Титульник</vt:lpstr>
      <vt:lpstr>Пустой</vt:lpstr>
      <vt:lpstr>Мобильные решения Blackboard и их возможности для повышения удобства и эффективности процесса обучения</vt:lpstr>
      <vt:lpstr>Студенты сегодня…</vt:lpstr>
      <vt:lpstr>Студенты используют</vt:lpstr>
      <vt:lpstr>Презентация PowerPoint</vt:lpstr>
      <vt:lpstr>Рост рынка смартфонов</vt:lpstr>
      <vt:lpstr>Спросим студентов…</vt:lpstr>
      <vt:lpstr>Спросим студентов…</vt:lpstr>
      <vt:lpstr>Где все? В другом вузе!</vt:lpstr>
      <vt:lpstr>Решение есть!</vt:lpstr>
      <vt:lpstr>Мобильные решения Blackboard</vt:lpstr>
      <vt:lpstr>Функции Blackboard Mobile</vt:lpstr>
      <vt:lpstr>Функции Blackboard Mobile Learn</vt:lpstr>
      <vt:lpstr>Функции Blackboard Mobile Central</vt:lpstr>
      <vt:lpstr>Демонстрация Blackboard Mobile</vt:lpstr>
      <vt:lpstr>Функции Blackboard Collaborate Mobile</vt:lpstr>
      <vt:lpstr>Функции Blackboard Collaborate Mobile</vt:lpstr>
      <vt:lpstr>Демонстрация Blackboard Collaborate Mobile</vt:lpstr>
      <vt:lpstr>Вопросы и ответы</vt:lpstr>
    </vt:vector>
  </TitlesOfParts>
  <Company>hzdg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Юрий Кириллов</dc:creator>
  <cp:lastModifiedBy>Юрий Кириллов</cp:lastModifiedBy>
  <cp:revision>309</cp:revision>
  <cp:lastPrinted>2013-03-26T17:50:28Z</cp:lastPrinted>
  <dcterms:created xsi:type="dcterms:W3CDTF">2012-08-23T19:40:44Z</dcterms:created>
  <dcterms:modified xsi:type="dcterms:W3CDTF">2013-11-01T07:03:45Z</dcterms:modified>
</cp:coreProperties>
</file>